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D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20-05-13T06:14:30.43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11187 11881,'0'0,"0"-24,0-1,0 25,0-25,0 25,0-25,0 0,25 25,-25 0,0-24,0 24,0-25,25 0,0 0,-25 25,0-25,24 25,-24-24,0 24,0-25,25 25,-25 0,0 0,25 0,0-25,-25 25,25 0,-25 0,25 0,-1 0,-24 0,25 0,-25 0,25 0,-25 0,25 0,0 0,-25 25,24-25,-24 25,0-25,0 0,0 24,0-24,0 25,0-25,25 25,-25 25,0-26,25-24,-25 25,0-25,0 25,0-25,0 25,25-25,-25 0,25 0,-25 0,24 0,1 0,-25 0,25 0,-25-25,25 0,0 0,-25-24,24 49,1 0,-25 0,0 0,25-25,-25 0,25 0,0 25,-25-49,0 49,0 0,24-25,-24 25,0-25,0 0,0 25,0 0,25 0,-25-24,25 24,-25 0,25 0,-25 0,25 0,-25 0,0 0,24 0,-24 24,25 1,-25-25,25 25,-25-25,0 25,25-25,-25 25,25-25,-25 0,0 24,24-24,-24 25,25-25,-25 0,0 0,0 25,25-25,-25 25,25-25,-25 25,0-25,0 0,0 24,25-24,-25 25,0-25,0 0,0 25,0-25,0 25,0-25,24 0,-24 25,25-25,-25 24,0-24,25 0,-25 0,25-24,-25 24,0-25,25 25,-1-25,-24 25,0 0,25 0,-25-25,0 0,0 25,0 0,25 0,-25-24,0 24,0 0,25 0,-25-25,0 0,0 25,25 0,-25 0,0 0,0-25,25 0,-1 1,-24-1,0 0,25 25,-25-25,0 25,25 0,-25-25,25 25,-25 0,25 0,-25 0,24 0,-24 0,25 0,0 0,0 0,-25 0,25 0,-1 0,-24 25,0-25,0 25,0 0,0-25,0 25,25-25,-25 0,0 24,0 1,0 0,0-25,0 25,0 0,0-25,0 24,0-24,25 25,0-25,-25 25,25-25,-25 0,24 0,1 25,0-25,-25 0,0 25,25-25,0 24,-25 1,24-25,-24 0,25 0,0 0,-25 0,25 0,-25-25,25 1,-25 24,24-25,-24 0,0 25,25 0,-25-25,0 25,0-25,25 25,-25-24,0 24,0-25,0 25,0-25,25 25,-25-25,25 0,-25 1,24-1,-24-25,25 25,-25 1,0 24,0-25,25 25,-25 0,25 0,0 0,-25 0,0 0,24 0,-24 0,25 0,-25 0,25 0,0 0,-25 25,0-1,0-24,0 25,0-25,0 50,0-50,0 25,0-25,25 24,-25 26,0-50,0 50,0-50,0 24,0-24,25 0,-25 25,24-25,-24 0,0 25,25-25,-25 0,25 0,-25 0,25 0,0 0,-25 0,24 0,-24 0,25 0,0 0,-25 0,25 0,-25 0,25 0,-25 0,0 0,0-25,0 0,49 1,-49-26,0 50,0-25,0 25,0-25,25 25,-25 0,0-24,0-1,0 25,0-25,0 25,0-25,25 25,-25-25,0 25,0 0,0-24,25 24,-25 0,0 0,24 0,1 0,-25 0,25 0,-25 0,25 0,-25 0,25 0,-25 0,24 0,-24 0,25 24,-25 1,25 0,-25 0,0 0,25-1,-25 1,0 0,0 0,0 0,0-25,0 24,25 1,-25-25,24 25,-24-25,0 25,0-25,25 0,-25 25,0-1,0-24,25 0,-25 0,50 0,-50 0,24 0,-24 0,25 0,-25 0,25 0,0-49,-25-26,0 51,0-26,0 50,25-25,-25 25,24-25,-24 1,0 24,0 0,0-25,0 25,25-25,-25 0,0 25,25 0,-25-25,0 25,25-24,-25 24,25-25,-25 25,0 0,0 0,25 25,-25-25,0 0,0 24,0-24,0 25,0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20-05-13T06:48:41.60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11708 8285,'0'-25,"0"0,0 25,0-25,0 25,0 0,0-24,0 24,0 0,25-25,-25 0,0 25,0 0,25 0,-25-25,25 25,-25 0,0 0,24-25,-24 1,0 24,25 0,-25 0,25-25,0 25,-25 0,25 0,-25 0,24 0,1 0,-25 0,25 0,0 0,0 0,-25 0,24 0,1 25,-25-25,0 24,25-24,-25 25,0-25,0 0,0 25,25 0,0 24,-25-49,0 25,0 0,0-25,24 25,-24-25,25 25,0-25,-25 0,25 0,-25 0,25 0,24 0,-24 0,0 0,-25 0,0 0,25 0,-25 0,0 0,0-25,0 0,24 0,-24 25,0-25,0 25,0-24,0-1,25 25,-25-25,0 25,0-25,0 0,0 25,0-24,25 24,-25 0,0-25,0 25,0-25,25 25,-25-25,25 0,-25 25,25-25,-25 25,24-24,-24 24,0 0,25 0,0 0,-25 0,25 0,-25 0,0 0,25 0,-25 0,24 0,-24 24,0 1,0-25,0 25,25-25,-25 25,0-25,0 25,0-25,0 25,25-25,-25 0,0 49,0-24,0-25,0 25,25 0,-25-25,25 0,-25 24,0-24,0 0,24 0,-24 25,0-25,0 25,25-25,-25 0,25 0,-25 0,25 0,-25 0,25 0,-25 25,0-25,0 0,24 25,1-25,-25 0,0 0,25 0,-25 0,25 0,0 0,-25 0,0 0,0 0,0-25,0 25,0-25,0 0,0 25,0-25,0 25,0-24,0-1,0 25,24-25,-24 25,0-25,0 25,0-25,0 1,0 24,0 0,0-25,0 25,25-25,-25 0,0 25,0-25,0 25,0-25,0 25,0 0,25 0,-25 0,25 0,-25 0,0 0,0 0,25 0,-25 25,0-25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F0EC-CABF-4025-812A-D548818FCA74}" type="datetimeFigureOut">
              <a:rPr lang="sl-SI" smtClean="0"/>
              <a:t>13.5.2020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AA7C-0E0A-42F2-B0EE-B5177D242402}" type="slidenum">
              <a:rPr lang="sl-SI" smtClean="0"/>
              <a:t>‹#›</a:t>
            </a:fld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F0EC-CABF-4025-812A-D548818FCA74}" type="datetimeFigureOut">
              <a:rPr lang="sl-SI" smtClean="0"/>
              <a:t>13.5.2020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AA7C-0E0A-42F2-B0EE-B5177D24240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F0EC-CABF-4025-812A-D548818FCA74}" type="datetimeFigureOut">
              <a:rPr lang="sl-SI" smtClean="0"/>
              <a:t>13.5.2020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AA7C-0E0A-42F2-B0EE-B5177D24240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F0EC-CABF-4025-812A-D548818FCA74}" type="datetimeFigureOut">
              <a:rPr lang="sl-SI" smtClean="0"/>
              <a:t>13.5.2020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AA7C-0E0A-42F2-B0EE-B5177D24240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F0EC-CABF-4025-812A-D548818FCA74}" type="datetimeFigureOut">
              <a:rPr lang="sl-SI" smtClean="0"/>
              <a:t>13.5.2020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AA7C-0E0A-42F2-B0EE-B5177D242402}" type="slidenum">
              <a:rPr lang="sl-SI" smtClean="0"/>
              <a:t>‹#›</a:t>
            </a:fld>
            <a:endParaRPr lang="sl-SI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F0EC-CABF-4025-812A-D548818FCA74}" type="datetimeFigureOut">
              <a:rPr lang="sl-SI" smtClean="0"/>
              <a:t>13.5.2020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AA7C-0E0A-42F2-B0EE-B5177D24240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F0EC-CABF-4025-812A-D548818FCA74}" type="datetimeFigureOut">
              <a:rPr lang="sl-SI" smtClean="0"/>
              <a:t>13.5.2020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AA7C-0E0A-42F2-B0EE-B5177D242402}" type="slidenum">
              <a:rPr lang="sl-SI" smtClean="0"/>
              <a:t>‹#›</a:t>
            </a:fld>
            <a:endParaRPr lang="sl-SI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F0EC-CABF-4025-812A-D548818FCA74}" type="datetimeFigureOut">
              <a:rPr lang="sl-SI" smtClean="0"/>
              <a:t>13.5.2020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AA7C-0E0A-42F2-B0EE-B5177D24240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F0EC-CABF-4025-812A-D548818FCA74}" type="datetimeFigureOut">
              <a:rPr lang="sl-SI" smtClean="0"/>
              <a:t>13.5.2020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AA7C-0E0A-42F2-B0EE-B5177D24240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F0EC-CABF-4025-812A-D548818FCA74}" type="datetimeFigureOut">
              <a:rPr lang="sl-SI" smtClean="0"/>
              <a:t>13.5.2020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AA7C-0E0A-42F2-B0EE-B5177D242402}" type="slidenum">
              <a:rPr lang="sl-SI" smtClean="0"/>
              <a:t>‹#›</a:t>
            </a:fld>
            <a:endParaRPr lang="sl-SI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F0EC-CABF-4025-812A-D548818FCA74}" type="datetimeFigureOut">
              <a:rPr lang="sl-SI" smtClean="0"/>
              <a:t>13.5.2020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AA7C-0E0A-42F2-B0EE-B5177D24240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D7CF0EC-CABF-4025-812A-D548818FCA74}" type="datetimeFigureOut">
              <a:rPr lang="sl-SI" smtClean="0"/>
              <a:t>13.5.2020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606AA7C-0E0A-42F2-B0EE-B5177D242402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OSEBKOV ODVISNIK</a:t>
            </a:r>
            <a:endParaRPr lang="sl-SI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71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Odvisni stavek je stavčni člen, ki je zapisan v obliki stavka. Odvisni stavek naredimo iz stavčnega člena.</a:t>
            </a:r>
          </a:p>
          <a:p>
            <a:pPr marL="0" indent="0">
              <a:buNone/>
            </a:pPr>
            <a:endParaRPr lang="sl-SI" dirty="0" smtClean="0"/>
          </a:p>
          <a:p>
            <a:r>
              <a:rPr lang="sl-SI" b="1" dirty="0" smtClean="0">
                <a:solidFill>
                  <a:schemeClr val="tx2"/>
                </a:solidFill>
              </a:rPr>
              <a:t>Osebkov odvisnik bomo naredili iz osebka</a:t>
            </a:r>
            <a:r>
              <a:rPr lang="sl-SI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sl-SI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l-SI" u="sng" dirty="0" smtClean="0"/>
              <a:t>Delavec</a:t>
            </a:r>
            <a:r>
              <a:rPr lang="sl-SI" dirty="0" smtClean="0"/>
              <a:t> si zasluži plačilo.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 smtClean="0"/>
              <a:t>Ko pretvarjamo stavčni člen v odvisnik, moramo dodati povedek. Le na tak način dobimo stavek. </a:t>
            </a:r>
            <a:r>
              <a:rPr lang="sl-SI" dirty="0"/>
              <a:t>P</a:t>
            </a:r>
            <a:r>
              <a:rPr lang="sl-SI" dirty="0" smtClean="0"/>
              <a:t>azimo, da obdržimo isti koren besede.</a:t>
            </a:r>
            <a:endParaRPr lang="sl-SI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Rokopis 8"/>
              <p14:cNvContentPartPr/>
              <p14:nvPr/>
            </p14:nvContentPartPr>
            <p14:xfrm>
              <a:off x="4027320" y="4125600"/>
              <a:ext cx="1224000" cy="160920"/>
            </p14:xfrm>
          </p:contentPart>
        </mc:Choice>
        <mc:Fallback xmlns="">
          <p:pic>
            <p:nvPicPr>
              <p:cNvPr id="9" name="Rokopis 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17960" y="4116240"/>
                <a:ext cx="1242720" cy="179640"/>
              </a:xfrm>
              <a:prstGeom prst="rect">
                <a:avLst/>
              </a:prstGeom>
            </p:spPr>
          </p:pic>
        </mc:Fallback>
      </mc:AlternateContent>
      <p:cxnSp>
        <p:nvCxnSpPr>
          <p:cNvPr id="11" name="Raven povezovalnik 10"/>
          <p:cNvCxnSpPr/>
          <p:nvPr/>
        </p:nvCxnSpPr>
        <p:spPr>
          <a:xfrm>
            <a:off x="5364088" y="420606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ovezovalnik 11"/>
          <p:cNvCxnSpPr/>
          <p:nvPr/>
        </p:nvCxnSpPr>
        <p:spPr>
          <a:xfrm>
            <a:off x="5364088" y="4325029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vojni okrogli oklepaj 15"/>
          <p:cNvSpPr/>
          <p:nvPr/>
        </p:nvSpPr>
        <p:spPr>
          <a:xfrm>
            <a:off x="2863846" y="3789040"/>
            <a:ext cx="432048" cy="535989"/>
          </a:xfrm>
          <a:prstGeom prst="bracketPair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 b="1" dirty="0">
              <a:solidFill>
                <a:srgbClr val="FF0000"/>
              </a:solidFill>
            </a:endParaRPr>
          </a:p>
        </p:txBody>
      </p:sp>
      <p:cxnSp>
        <p:nvCxnSpPr>
          <p:cNvPr id="18" name="Raven puščični povezovalnik 17"/>
          <p:cNvCxnSpPr/>
          <p:nvPr/>
        </p:nvCxnSpPr>
        <p:spPr>
          <a:xfrm flipV="1">
            <a:off x="3079870" y="3501008"/>
            <a:ext cx="48401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ravokotnik 18"/>
          <p:cNvSpPr/>
          <p:nvPr/>
        </p:nvSpPr>
        <p:spPr>
          <a:xfrm>
            <a:off x="3707904" y="3356992"/>
            <a:ext cx="1543416" cy="28803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400" dirty="0"/>
              <a:t>k</a:t>
            </a:r>
            <a:r>
              <a:rPr lang="sl-SI" sz="1400" dirty="0" smtClean="0"/>
              <a:t>oren besede</a:t>
            </a:r>
            <a:endParaRPr lang="sl-SI" sz="1400" dirty="0"/>
          </a:p>
        </p:txBody>
      </p:sp>
    </p:spTree>
    <p:extLst>
      <p:ext uri="{BB962C8B-B14F-4D97-AF65-F5344CB8AC3E}">
        <p14:creationId xmlns:p14="http://schemas.microsoft.com/office/powerpoint/2010/main" val="75677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85192" y="1506331"/>
            <a:ext cx="8229600" cy="4876800"/>
          </a:xfrm>
        </p:spPr>
        <p:txBody>
          <a:bodyPr/>
          <a:lstStyle/>
          <a:p>
            <a:r>
              <a:rPr lang="sl-SI" dirty="0" smtClean="0"/>
              <a:t>Odvisni stavek podčrtamo enako kot stavčni člen, iz katerega smo ga naredili.</a:t>
            </a:r>
          </a:p>
          <a:p>
            <a:r>
              <a:rPr lang="sl-SI" dirty="0" smtClean="0"/>
              <a:t>Osebkov odvisnik podčrtamo z ravno črto.</a:t>
            </a:r>
          </a:p>
          <a:p>
            <a:r>
              <a:rPr lang="sl-SI" dirty="0" smtClean="0"/>
              <a:t>Glavni stavek obkrožimo.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 algn="ctr">
              <a:buNone/>
            </a:pPr>
            <a:r>
              <a:rPr lang="sl-SI" u="sng" dirty="0" smtClean="0"/>
              <a:t>Kdor dela</a:t>
            </a:r>
            <a:r>
              <a:rPr lang="sl-SI" dirty="0" smtClean="0"/>
              <a:t>, si zasluži plačilo.</a:t>
            </a:r>
            <a:endParaRPr lang="sl-SI" dirty="0"/>
          </a:p>
        </p:txBody>
      </p:sp>
      <p:sp>
        <p:nvSpPr>
          <p:cNvPr id="5" name="Puščica dol 4"/>
          <p:cNvSpPr/>
          <p:nvPr/>
        </p:nvSpPr>
        <p:spPr>
          <a:xfrm>
            <a:off x="3275856" y="4221088"/>
            <a:ext cx="216024" cy="360040"/>
          </a:xfrm>
          <a:prstGeom prst="downArrow">
            <a:avLst/>
          </a:prstGeom>
          <a:solidFill>
            <a:srgbClr val="87D8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uščica dol 5"/>
          <p:cNvSpPr/>
          <p:nvPr/>
        </p:nvSpPr>
        <p:spPr>
          <a:xfrm>
            <a:off x="5523395" y="4221088"/>
            <a:ext cx="216024" cy="36004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Dvojni okrogli oklepaj 7"/>
          <p:cNvSpPr/>
          <p:nvPr/>
        </p:nvSpPr>
        <p:spPr>
          <a:xfrm>
            <a:off x="3905255" y="4005064"/>
            <a:ext cx="216024" cy="216024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Elipsa 8"/>
          <p:cNvSpPr/>
          <p:nvPr/>
        </p:nvSpPr>
        <p:spPr>
          <a:xfrm>
            <a:off x="4042999" y="3674647"/>
            <a:ext cx="2610961" cy="449188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1" name="Raven puščični povezovalnik 10"/>
          <p:cNvCxnSpPr/>
          <p:nvPr/>
        </p:nvCxnSpPr>
        <p:spPr>
          <a:xfrm flipV="1">
            <a:off x="4013267" y="3429000"/>
            <a:ext cx="414717" cy="567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jeni pravokotnik 11"/>
          <p:cNvSpPr/>
          <p:nvPr/>
        </p:nvSpPr>
        <p:spPr>
          <a:xfrm>
            <a:off x="4445437" y="3017141"/>
            <a:ext cx="972108" cy="42776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vejica</a:t>
            </a:r>
            <a:endParaRPr lang="sl-SI" dirty="0"/>
          </a:p>
        </p:txBody>
      </p:sp>
      <p:sp>
        <p:nvSpPr>
          <p:cNvPr id="13" name="Zaobljeni pravokotnik 12"/>
          <p:cNvSpPr/>
          <p:nvPr/>
        </p:nvSpPr>
        <p:spPr>
          <a:xfrm>
            <a:off x="2267744" y="4861520"/>
            <a:ext cx="2232248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rgbClr val="7030A0"/>
                </a:solidFill>
              </a:rPr>
              <a:t>o</a:t>
            </a:r>
            <a:r>
              <a:rPr lang="sl-SI" dirty="0" smtClean="0">
                <a:solidFill>
                  <a:srgbClr val="7030A0"/>
                </a:solidFill>
              </a:rPr>
              <a:t>sebkov odvisnik</a:t>
            </a:r>
            <a:endParaRPr lang="sl-SI" dirty="0">
              <a:solidFill>
                <a:srgbClr val="7030A0"/>
              </a:solidFill>
            </a:endParaRPr>
          </a:p>
        </p:txBody>
      </p:sp>
      <p:sp>
        <p:nvSpPr>
          <p:cNvPr id="14" name="Zaobljeni pravokotnik 13"/>
          <p:cNvSpPr/>
          <p:nvPr/>
        </p:nvSpPr>
        <p:spPr>
          <a:xfrm>
            <a:off x="4977380" y="4861520"/>
            <a:ext cx="1728192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rgbClr val="FF0000"/>
                </a:solidFill>
              </a:rPr>
              <a:t>g</a:t>
            </a:r>
            <a:r>
              <a:rPr lang="sl-SI" dirty="0" smtClean="0">
                <a:solidFill>
                  <a:srgbClr val="FF0000"/>
                </a:solidFill>
              </a:rPr>
              <a:t>lavni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FF0000"/>
                </a:solidFill>
              </a:rPr>
              <a:t>stavek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15" name="Zaobljeni pravokotnik 14"/>
          <p:cNvSpPr/>
          <p:nvPr/>
        </p:nvSpPr>
        <p:spPr>
          <a:xfrm>
            <a:off x="4191033" y="5661248"/>
            <a:ext cx="4627185" cy="121410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Vprašalnica: Kdo ali kaj si zasluži?</a:t>
            </a:r>
            <a:endParaRPr lang="sl-SI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41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Zdaj se moramo vprašati po odvisnem stavku.</a:t>
            </a:r>
          </a:p>
          <a:p>
            <a:r>
              <a:rPr lang="sl-SI" dirty="0" smtClean="0"/>
              <a:t>Spomni se: </a:t>
            </a:r>
            <a:r>
              <a:rPr lang="sl-SI" dirty="0" smtClean="0">
                <a:solidFill>
                  <a:srgbClr val="FFC000"/>
                </a:solidFill>
              </a:rPr>
              <a:t>VPRAŠALNICA + POVEDEK GLAVNEGA STAVKA?</a:t>
            </a:r>
          </a:p>
          <a:p>
            <a:endParaRPr lang="sl-SI" dirty="0" smtClean="0">
              <a:solidFill>
                <a:srgbClr val="FFC000"/>
              </a:solidFill>
            </a:endParaRPr>
          </a:p>
          <a:p>
            <a:r>
              <a:rPr lang="sl-SI" b="1" dirty="0" smtClean="0">
                <a:solidFill>
                  <a:srgbClr val="FF0000"/>
                </a:solidFill>
              </a:rPr>
              <a:t>Kdo ali kaj si zasluži?</a:t>
            </a:r>
          </a:p>
          <a:p>
            <a:endParaRPr lang="sl-SI" dirty="0" smtClean="0"/>
          </a:p>
          <a:p>
            <a:r>
              <a:rPr lang="sl-SI" dirty="0" smtClean="0"/>
              <a:t>Ta vprašalnica je enaka kot pri </a:t>
            </a:r>
            <a:r>
              <a:rPr lang="sl-SI" dirty="0" smtClean="0"/>
              <a:t>stavčnem </a:t>
            </a:r>
            <a:r>
              <a:rPr lang="sl-SI" dirty="0" smtClean="0"/>
              <a:t>členu – </a:t>
            </a:r>
          </a:p>
          <a:p>
            <a:pPr marL="0" indent="0">
              <a:buNone/>
            </a:pPr>
            <a:r>
              <a:rPr lang="sl-SI" dirty="0" smtClean="0"/>
              <a:t>   </a:t>
            </a:r>
            <a:r>
              <a:rPr lang="sl-SI" dirty="0" smtClean="0">
                <a:solidFill>
                  <a:srgbClr val="00B050"/>
                </a:solidFill>
              </a:rPr>
              <a:t>osebku.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0637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Poglejmo si še kak primer</a:t>
            </a:r>
          </a:p>
          <a:p>
            <a:endParaRPr lang="sl-SI" dirty="0" smtClean="0"/>
          </a:p>
          <a:p>
            <a:pPr marL="0" indent="0" algn="ctr">
              <a:buNone/>
            </a:pPr>
            <a:r>
              <a:rPr lang="sl-SI" u="sng" dirty="0" smtClean="0"/>
              <a:t>Sejalec</a:t>
            </a:r>
            <a:r>
              <a:rPr lang="sl-SI" dirty="0" smtClean="0"/>
              <a:t> dela na polju.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Pretvorba v osebkov odvisnik:</a:t>
            </a:r>
          </a:p>
          <a:p>
            <a:pPr marL="0" indent="0" algn="ctr">
              <a:buNone/>
            </a:pPr>
            <a:endParaRPr lang="sl-SI" dirty="0" smtClean="0"/>
          </a:p>
          <a:p>
            <a:pPr marL="0" indent="0" algn="ctr">
              <a:buNone/>
            </a:pPr>
            <a:r>
              <a:rPr lang="sl-SI" u="sng" dirty="0" smtClean="0"/>
              <a:t>Kdor seje</a:t>
            </a:r>
            <a:r>
              <a:rPr lang="sl-SI" dirty="0" smtClean="0"/>
              <a:t>, dela na polju.</a:t>
            </a:r>
            <a:endParaRPr lang="sl-SI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Rokopis 3"/>
              <p14:cNvContentPartPr/>
              <p14:nvPr/>
            </p14:nvContentPartPr>
            <p14:xfrm>
              <a:off x="4214880" y="2848680"/>
              <a:ext cx="527400" cy="143280"/>
            </p14:xfrm>
          </p:contentPart>
        </mc:Choice>
        <mc:Fallback xmlns="">
          <p:pic>
            <p:nvPicPr>
              <p:cNvPr id="4" name="Rokopis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05520" y="2839320"/>
                <a:ext cx="546120" cy="16200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Slika 4"/>
          <p:cNvPicPr/>
          <p:nvPr/>
        </p:nvPicPr>
        <p:blipFill rotWithShape="1">
          <a:blip r:embed="rId4"/>
          <a:srcRect l="13559" t="52353" r="73875" b="42647"/>
          <a:stretch/>
        </p:blipFill>
        <p:spPr bwMode="auto">
          <a:xfrm>
            <a:off x="4933950" y="2920320"/>
            <a:ext cx="1006202" cy="1619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Elipsa 5"/>
          <p:cNvSpPr/>
          <p:nvPr/>
        </p:nvSpPr>
        <p:spPr>
          <a:xfrm>
            <a:off x="4310221" y="4174620"/>
            <a:ext cx="2253660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Elipsa 6"/>
          <p:cNvSpPr/>
          <p:nvPr/>
        </p:nvSpPr>
        <p:spPr>
          <a:xfrm>
            <a:off x="1115616" y="5589240"/>
            <a:ext cx="5328592" cy="9361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rgbClr val="C00000"/>
                </a:solidFill>
              </a:rPr>
              <a:t>Vprašalnica: Kdo ali kaj seje?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8" name="Zaobljeni pravokotnik 7"/>
          <p:cNvSpPr/>
          <p:nvPr/>
        </p:nvSpPr>
        <p:spPr>
          <a:xfrm>
            <a:off x="6084168" y="6057292"/>
            <a:ext cx="3059832" cy="68407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accent4">
                    <a:lumMod val="50000"/>
                  </a:schemeClr>
                </a:solidFill>
              </a:rPr>
              <a:t>Pripravila: K. Kotnik</a:t>
            </a:r>
            <a:endParaRPr lang="sl-SI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51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st">
  <a:themeElements>
    <a:clrScheme name="Jas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Pisarna – klasičn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as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59</TotalTime>
  <Words>176</Words>
  <Application>Microsoft Office PowerPoint</Application>
  <PresentationFormat>Diaprojekcija na zaslonu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Jasnost</vt:lpstr>
      <vt:lpstr>OSEBKOV ODVISNIK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OSEBKOV ODVISNIK</dc:title>
  <dc:creator>os Mez</dc:creator>
  <cp:lastModifiedBy>os Mez</cp:lastModifiedBy>
  <cp:revision>7</cp:revision>
  <dcterms:created xsi:type="dcterms:W3CDTF">2020-05-13T05:58:08Z</dcterms:created>
  <dcterms:modified xsi:type="dcterms:W3CDTF">2020-05-13T07:54:52Z</dcterms:modified>
</cp:coreProperties>
</file>