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8" r:id="rId12"/>
    <p:sldId id="269" r:id="rId13"/>
    <p:sldId id="270" r:id="rId14"/>
    <p:sldId id="271" r:id="rId15"/>
    <p:sldId id="265" r:id="rId16"/>
    <p:sldId id="272" r:id="rId17"/>
    <p:sldId id="267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D9AD8-FC38-44EC-90E2-3F1A45B67B9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3A8CB-D9B4-4275-B2E2-744390ED4F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609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A8CB-D9B4-4275-B2E2-744390ED4F9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6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40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342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43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686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46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31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14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743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921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4C95-CBA9-40BB-B21A-937CDCBF2C14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EF70-6B94-41A6-A95D-EF653CED9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59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6W-m1vBMnq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6W-m1vBMnq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CJqZntvFA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552450"/>
            <a:ext cx="9801225" cy="144780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91765" y="2000250"/>
            <a:ext cx="5760720" cy="3664585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71430" y="5845810"/>
            <a:ext cx="7293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Povzetek po predlogi gradiva GEOPARKA KARAVANKE 2022/23</a:t>
            </a:r>
          </a:p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OŠ Mežica</a:t>
            </a:r>
          </a:p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885825"/>
            <a:ext cx="9715500" cy="10668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085975" y="2657475"/>
            <a:ext cx="77152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www.youtube.com/watch?v=6W-m1vBMnq0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INVAZIVKE NA POTI (20 min)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413" y="4293266"/>
            <a:ext cx="8491538" cy="16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13" y="46857"/>
            <a:ext cx="9304762" cy="66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20" y="114300"/>
            <a:ext cx="9590467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5" y="85725"/>
            <a:ext cx="9587127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20" y="333374"/>
            <a:ext cx="9317792" cy="63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71450"/>
            <a:ext cx="9715500" cy="1066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2" y="2152650"/>
            <a:ext cx="11374258" cy="223837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33283" y="4796909"/>
            <a:ext cx="925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www.youtube.com/watch?v=mCJqZntvFAI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84066"/>
              </p:ext>
            </p:extLst>
          </p:nvPr>
        </p:nvGraphicFramePr>
        <p:xfrm>
          <a:off x="222250" y="1518404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179441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VNOS IN PREPREČEVANJE</a:t>
                      </a:r>
                      <a:r>
                        <a:rPr lang="sl-SI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ŠIRJENJA</a:t>
                      </a:r>
                      <a:endParaRPr lang="sl-SI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42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9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55924"/>
              </p:ext>
            </p:extLst>
          </p:nvPr>
        </p:nvGraphicFramePr>
        <p:xfrm>
          <a:off x="184150" y="319616"/>
          <a:ext cx="832167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1676">
                  <a:extLst>
                    <a:ext uri="{9D8B030D-6E8A-4147-A177-3AD203B41FA5}">
                      <a16:colId xmlns:a16="http://schemas.microsoft.com/office/drawing/2014/main" val="3955158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VNOS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31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Gospodarski</a:t>
                      </a:r>
                      <a:r>
                        <a:rPr lang="sl-SI" sz="2400" baseline="0" dirty="0" smtClean="0"/>
                        <a:t> motiv, interes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9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Kmetijski in gozdarski interes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8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Koristnost žuželk (sviloprejka), </a:t>
                      </a:r>
                      <a:r>
                        <a:rPr lang="sl-SI" sz="2400" dirty="0" smtClean="0"/>
                        <a:t>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l-SI" sz="2400" dirty="0" smtClean="0"/>
                        <a:t>     medovite rastline,</a:t>
                      </a:r>
                      <a:r>
                        <a:rPr lang="sl-SI" sz="2400" baseline="0" dirty="0" smtClean="0"/>
                        <a:t> </a:t>
                      </a:r>
                      <a:r>
                        <a:rPr lang="sl-SI" sz="2400" dirty="0" smtClean="0"/>
                        <a:t>rastline </a:t>
                      </a:r>
                      <a:r>
                        <a:rPr lang="sl-SI" sz="2400" dirty="0" smtClean="0"/>
                        <a:t>za prehrano divjadi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4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Lov in ribolov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5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Trgovanje z okrasnimi rastlinami in živalmi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5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Uvoz surovin (skladišča)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90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Ceste,</a:t>
                      </a:r>
                      <a:r>
                        <a:rPr lang="sl-SI" sz="2400" baseline="0" dirty="0" smtClean="0"/>
                        <a:t> železnice, zračni in pomorski promet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40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Ptičja hrana (npr.</a:t>
                      </a:r>
                      <a:r>
                        <a:rPr lang="sl-SI" sz="2400" baseline="0" dirty="0" smtClean="0"/>
                        <a:t> ambrozija)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866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Volna</a:t>
                      </a:r>
                      <a:r>
                        <a:rPr lang="sl-SI" sz="2400" baseline="0" dirty="0" smtClean="0"/>
                        <a:t> </a:t>
                      </a:r>
                      <a:r>
                        <a:rPr lang="sl-SI" sz="2400" dirty="0" smtClean="0"/>
                        <a:t>(npr. lovkasta mrežnica)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5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Embalaža (npr. azijski kozliček)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4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V loncih vzgojene rastline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59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2400" dirty="0" smtClean="0"/>
                        <a:t>Semena primešana žitaricam in ostalemu setvenemu materialu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7099"/>
                  </a:ext>
                </a:extLst>
              </a:tr>
            </a:tbl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194" y="319616"/>
            <a:ext cx="2633663" cy="224563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8" y="3605212"/>
            <a:ext cx="2338388" cy="219590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207" y="1779434"/>
            <a:ext cx="2805114" cy="23096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/>
          <a:srcRect t="14820"/>
          <a:stretch/>
        </p:blipFill>
        <p:spPr>
          <a:xfrm>
            <a:off x="8891590" y="4270645"/>
            <a:ext cx="2271710" cy="2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520" y="3901440"/>
            <a:ext cx="2293463" cy="273177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84630"/>
              </p:ext>
            </p:extLst>
          </p:nvPr>
        </p:nvGraphicFramePr>
        <p:xfrm>
          <a:off x="7135925" y="612776"/>
          <a:ext cx="44005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550">
                  <a:extLst>
                    <a:ext uri="{9D8B030D-6E8A-4147-A177-3AD203B41FA5}">
                      <a16:colId xmlns:a16="http://schemas.microsoft.com/office/drawing/2014/main" val="1075207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ALERGIJE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7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npr.:</a:t>
                      </a:r>
                      <a:r>
                        <a:rPr lang="sl-SI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mbrozija, veliki pajesen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61268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r="17560"/>
          <a:stretch/>
        </p:blipFill>
        <p:spPr>
          <a:xfrm>
            <a:off x="2651610" y="162663"/>
            <a:ext cx="1961307" cy="24003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60" y="162663"/>
            <a:ext cx="2110722" cy="1777781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86023"/>
              </p:ext>
            </p:extLst>
          </p:nvPr>
        </p:nvGraphicFramePr>
        <p:xfrm>
          <a:off x="118869" y="2677203"/>
          <a:ext cx="43815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1075207824"/>
                    </a:ext>
                  </a:extLst>
                </a:gridCol>
              </a:tblGrid>
              <a:tr h="426508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OPEKLINE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79200"/>
                  </a:ext>
                </a:extLst>
              </a:tr>
              <a:tr h="426508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npr.:</a:t>
                      </a:r>
                      <a:r>
                        <a:rPr lang="sl-SI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orjaški dežen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61268"/>
                  </a:ext>
                </a:extLst>
              </a:tr>
            </a:tbl>
          </a:graphicData>
        </a:graphic>
      </p:graphicFrame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607" y="2015308"/>
            <a:ext cx="2162175" cy="27051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/>
          <a:srcRect t="21540"/>
          <a:stretch/>
        </p:blipFill>
        <p:spPr>
          <a:xfrm>
            <a:off x="7366408" y="2015308"/>
            <a:ext cx="2819400" cy="1595966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14026"/>
              </p:ext>
            </p:extLst>
          </p:nvPr>
        </p:nvGraphicFramePr>
        <p:xfrm>
          <a:off x="82607" y="3639821"/>
          <a:ext cx="4381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1075207824"/>
                    </a:ext>
                  </a:extLst>
                </a:gridCol>
              </a:tblGrid>
              <a:tr h="426508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ZASTRUPITVE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79200"/>
                  </a:ext>
                </a:extLst>
              </a:tr>
              <a:tr h="426508"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npr.:</a:t>
                      </a:r>
                      <a:r>
                        <a:rPr lang="sl-SI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robinja (listje in lubje), barvilnica</a:t>
                      </a:r>
                      <a:endParaRPr lang="sl-SI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61268"/>
                  </a:ext>
                </a:extLst>
              </a:tr>
            </a:tbl>
          </a:graphicData>
        </a:graphic>
      </p:graphicFrame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213" y="4328046"/>
            <a:ext cx="2567331" cy="230516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432" y="4576672"/>
            <a:ext cx="2543175" cy="2200275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07" y="191732"/>
            <a:ext cx="2472120" cy="6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519237"/>
            <a:ext cx="2352675" cy="31146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652462"/>
            <a:ext cx="8572500" cy="7905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1" y="4872037"/>
            <a:ext cx="2028825" cy="6572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95624" y="1783912"/>
            <a:ext cx="82105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Buča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lat.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Cucurbita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pepo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prihaja iz Srednje Amerike in je predvsem v Mehiki kulturna rastlina že tisočletja. </a:t>
            </a:r>
          </a:p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Gojenje se je razširilo od 16. stoletja. Bučo zdaj gojijo po vsem svetu.</a:t>
            </a:r>
          </a:p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Celina izvora: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SREDNJA AMERIKA </a:t>
            </a:r>
          </a:p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juha, rižota, torta Sestavine: pomemben dobavitelj vitaminov (vključno z betakarotenom kot predhodnikom vitamina A), mineralov (vključno s kalijem, magnezijem, kalcijem, železom) in polnilnih vlaknin.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128837"/>
            <a:ext cx="3648074" cy="259392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092217"/>
            <a:ext cx="2609850" cy="63817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924299" y="1320790"/>
            <a:ext cx="77819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Prava kamilica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(lat.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Camomilla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prihaja z Bližnjega vzhoda. </a:t>
            </a:r>
          </a:p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Danes je naturalizirana po vsej Evropi, tudi v Severni in Južni Ameriki ter v Avstraliji. Po eni strani so jo širile živali, kot so ovce ali konji, pa tudi ljudje. </a:t>
            </a:r>
          </a:p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Kot čaj, dodatek kopeli, v kremah,...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Učinek: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Antibakterijske in protivnetne lastnosti pomagajo pri razdraženosti kože in prehladu ter zavirajo nastajanje želodčne kisline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748427"/>
            <a:ext cx="3800475" cy="6096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752475" y="777002"/>
            <a:ext cx="7353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Rastlino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 iz Mehike nazaj v špansko domovino odnesli španski osvajalci in jo – kljub dejanskemu poreklu – zmotno poimenovali španski žajbelj (latinsko: »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Salvia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hispanica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«).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Danes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semena gojijo v Boliviji, Čilu, na Kitajskem, v Mehiki in Avstraliji.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Izvorna celina: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JUŽNA AMERIKA 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kot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superživilo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za torte, pudinge, kaše,... 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Sestavine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esencialne maščobne kisline (omega-3 in omega-6), beljakovine, vlaknine, antioksidanti, vitamini,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karotenoidi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minerali in elementi v sledovih.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843" y="1524150"/>
            <a:ext cx="3043237" cy="27769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0" y="4406900"/>
            <a:ext cx="367665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947737"/>
            <a:ext cx="2324100" cy="6953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1890712"/>
            <a:ext cx="4476750" cy="28670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95275" y="457200"/>
            <a:ext cx="678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Avena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sativa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L.) izvira iz Severne Afrike in sega v Etiopijo. 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leta 100 pred našim štetjem se letna rastlina goji v severnih zemljepisnih širinah- Evropi. Pridelovanje je trenutno skoncentrirano v Severni in Južni Ameriki, Evropi, Aziji in Avstraliji.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Izvorna celina: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AFRIKA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Uporaba: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müsli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kruh, ovseno mleko, juha,...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Sestavine: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vitamini skupine B, vitamina K in E, elementi v sledovih, kot so železo, fosfor, kalij, kalcij, baker, selen, mangan, jod, fluorid in visoka vsebnost vlaknin.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95275" y="457200"/>
            <a:ext cx="678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Leta 1525 so v Španiji začeli gojiti prva polja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koruze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(lat.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potem ko je Krištof Kolumb odkril rastlino na Karibih in jo prinesel v Evropo. Od tam je prinesel tudi besedo »maji«. To izhaja iz "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mahiz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", besede za koruzo v jeziku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Taíno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Danes koruzo gojijo po vsem svetu.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Izvorna celina: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SREDNJA AMERIKA </a:t>
            </a:r>
          </a:p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pokovka, polenta, olje,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bioplastika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živalska krma,... </a:t>
            </a:r>
          </a:p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Sestavine: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provitamin A, B1, B2, B3, B6 in vitamin C; tudi minerale, kot so železo, kalij, kalcij, natrij in fosfor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62" y="4962525"/>
            <a:ext cx="2657475" cy="685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37" y="361950"/>
            <a:ext cx="36480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962526" y="565488"/>
            <a:ext cx="7058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Krompir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(lat.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Solanum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tuberosum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izvira iz visokih Andov Peruja, Čila in Bolivije. ... Potem ko je leta 1492 Kolumb odkril Ameriko, so zlasti španski pomorščaki v 16. stoletju prinesli krompir v Evropo. </a:t>
            </a: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Danes se krompir prideluje po vsem svetu.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Izvorna celina: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JUŽNA AMERIKA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različne jedi v kuhinji Sestavine: vitamin B1, B2, B6, C, folna kislina,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niacin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pantotenska kislina, natrij, kalij, magnezij, kalcij, železo in fosfor.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565488"/>
            <a:ext cx="2819400" cy="6000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476416"/>
            <a:ext cx="3695700" cy="50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8212"/>
            <a:ext cx="3657600" cy="6381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799518"/>
            <a:ext cx="3667125" cy="4753681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4686299" y="1009650"/>
            <a:ext cx="6353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Paradižnik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(lat.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Solanum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lycopersicum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izvira iz Srednje in Južne Amerike. 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 ga uporabljala ljudstva, kot so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Maji. Njegovo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takratno ime je bilo "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Xitomatl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Izvorna celina: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JUŽNA AMERIKA </a:t>
            </a:r>
          </a:p>
          <a:p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solate, omake,...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Sestavine: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 B1, B2, B3, C, kalcij, železo, magnezij, natrij, fosfor, kalij, cink.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4314825"/>
            <a:ext cx="1552575" cy="6286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6" y="952432"/>
            <a:ext cx="4672014" cy="312361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200650" y="305991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Ajda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(lat.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Chenopodietea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je stara uporabna rastlina in izvira iz srednje do vzhodne Azije. </a:t>
            </a: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Zaloge običajno izvirajo iz gojenja ali setve (npr. kot hrana za divjad ali čebele) in pogosto trajajo le nekaj let. </a:t>
            </a: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Izvorna celina: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AZIJA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Uporaba: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rezanci, piškoti, kruh itd.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Sestavine: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vitamini skupine B, vitamin A, betakaroten, vitamin E, folna kislina, esencialne aminokisline, silicijev dioksid,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fagopirin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(v lupini),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kiroinozitol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lecitin, mangan, kalij, kalcij, cink, železo,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flavonoidi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kot sta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rutozid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hiperozid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841</Words>
  <Application>Microsoft Office PowerPoint</Application>
  <PresentationFormat>Širokozaslonsko</PresentationFormat>
  <Paragraphs>88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Polonca</dc:creator>
  <cp:lastModifiedBy>Polonca</cp:lastModifiedBy>
  <cp:revision>23</cp:revision>
  <dcterms:created xsi:type="dcterms:W3CDTF">2023-05-31T03:59:40Z</dcterms:created>
  <dcterms:modified xsi:type="dcterms:W3CDTF">2023-05-31T18:13:27Z</dcterms:modified>
</cp:coreProperties>
</file>